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3" r:id="rId3"/>
    <p:sldId id="257" r:id="rId4"/>
    <p:sldId id="260" r:id="rId5"/>
    <p:sldId id="262" r:id="rId6"/>
    <p:sldId id="263" r:id="rId7"/>
    <p:sldId id="264" r:id="rId8"/>
    <p:sldId id="265" r:id="rId9"/>
    <p:sldId id="266" r:id="rId10"/>
    <p:sldId id="269" r:id="rId11"/>
    <p:sldId id="275" r:id="rId12"/>
    <p:sldId id="274"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6" d="100"/>
          <a:sy n="106" d="100"/>
        </p:scale>
        <p:origin x="180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F0334-3B2E-644D-8D11-D73E4422C2E9}" type="datetimeFigureOut">
              <a:rPr lang="en-US" smtClean="0"/>
              <a:t>1/15/19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178DB4-C265-9346-94FD-C40B7ECFD259}" type="slidenum">
              <a:rPr lang="en-US" smtClean="0"/>
              <a:t>‹#›</a:t>
            </a:fld>
            <a:endParaRPr lang="en-US"/>
          </a:p>
        </p:txBody>
      </p:sp>
    </p:spTree>
    <p:extLst>
      <p:ext uri="{BB962C8B-B14F-4D97-AF65-F5344CB8AC3E}">
        <p14:creationId xmlns:p14="http://schemas.microsoft.com/office/powerpoint/2010/main" val="8113494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Sabah</a:t>
            </a:r>
            <a:r>
              <a:rPr lang="en-US" baseline="0" dirty="0"/>
              <a:t> al-</a:t>
            </a:r>
            <a:r>
              <a:rPr lang="en-US" baseline="0" dirty="0" err="1"/>
              <a:t>kher</a:t>
            </a:r>
            <a:endParaRPr lang="en-US" dirty="0"/>
          </a:p>
          <a:p>
            <a:r>
              <a:rPr lang="en-US" dirty="0"/>
              <a:t>*Thanks</a:t>
            </a:r>
            <a:r>
              <a:rPr lang="en-US" baseline="0" dirty="0"/>
              <a:t> to Syrian Women for Democracy, European Feminist Initiative, Swedish authorities</a:t>
            </a:r>
          </a:p>
          <a:p>
            <a:r>
              <a:rPr lang="en-US" baseline="0" dirty="0"/>
              <a:t>*Introduce myself: EUI, prior. Area of specialization. Gender and Constitution Making. Transitions to Democracy-Reparations</a:t>
            </a:r>
          </a:p>
          <a:p>
            <a:r>
              <a:rPr lang="en-US" baseline="0" dirty="0"/>
              <a:t>*Two-fold objective of my visit…. Cairo, Tunis</a:t>
            </a:r>
          </a:p>
          <a:p>
            <a:r>
              <a:rPr lang="en-US" baseline="0" dirty="0"/>
              <a:t>*Apologize non Arabic, TRANSLATION!!!</a:t>
            </a:r>
          </a:p>
          <a:p>
            <a:r>
              <a:rPr lang="en-US" baseline="0" dirty="0"/>
              <a:t>*How to think about the project of engendering a Constitution (UN database, 13 December hosted by UN Women)</a:t>
            </a:r>
          </a:p>
          <a:p>
            <a:r>
              <a:rPr lang="en-US" baseline="0" dirty="0"/>
              <a:t>*</a:t>
            </a:r>
          </a:p>
          <a:p>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1</a:t>
            </a:fld>
            <a:endParaRPr lang="en-US"/>
          </a:p>
        </p:txBody>
      </p:sp>
    </p:spTree>
    <p:extLst>
      <p:ext uri="{BB962C8B-B14F-4D97-AF65-F5344CB8AC3E}">
        <p14:creationId xmlns:p14="http://schemas.microsoft.com/office/powerpoint/2010/main" val="3886445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and</a:t>
            </a:r>
            <a:r>
              <a:rPr lang="en-US" baseline="0" dirty="0"/>
              <a:t> constitutionalism traditionally a male domain: origins of constitutionalism, liberal revolutions France, US, women did not even have suffrage. Legislators, </a:t>
            </a:r>
            <a:r>
              <a:rPr lang="en-US" baseline="0" dirty="0" err="1"/>
              <a:t>const</a:t>
            </a:r>
            <a:r>
              <a:rPr lang="en-US" baseline="0" dirty="0"/>
              <a:t> judges, </a:t>
            </a:r>
            <a:r>
              <a:rPr lang="en-US" baseline="0" dirty="0" err="1"/>
              <a:t>const</a:t>
            </a:r>
            <a:r>
              <a:rPr lang="en-US" baseline="0" dirty="0"/>
              <a:t> law prof, men.</a:t>
            </a:r>
          </a:p>
          <a:p>
            <a:r>
              <a:rPr lang="en-US" baseline="0" dirty="0"/>
              <a:t>*But women not are claiming seat at the table when it comes to drafting a Constitution: as part of third wave constitution making/new constitutionalism, in contract to old process where constitution making was the role of elites, and specialists, now inclusiveness and openness of the the C making process as a condition of legitimacy, civil society reclaims </a:t>
            </a:r>
            <a:r>
              <a:rPr lang="en-US" baseline="0" dirty="0" err="1"/>
              <a:t>protagonism</a:t>
            </a:r>
            <a:r>
              <a:rPr lang="en-US" baseline="0" dirty="0"/>
              <a:t> and within it, with more or less success, women´s </a:t>
            </a:r>
            <a:r>
              <a:rPr lang="en-US" baseline="0" dirty="0" err="1"/>
              <a:t>moevments</a:t>
            </a:r>
            <a:r>
              <a:rPr lang="en-US" baseline="0" dirty="0"/>
              <a:t> (1990s on </a:t>
            </a:r>
            <a:r>
              <a:rPr lang="en-US" baseline="0" dirty="0" err="1"/>
              <a:t>Colombiam</a:t>
            </a:r>
            <a:r>
              <a:rPr lang="en-US" baseline="0" dirty="0"/>
              <a:t> SA, Eritrean, Rwanda, Burma, </a:t>
            </a:r>
            <a:r>
              <a:rPr lang="en-US" baseline="0" dirty="0" err="1"/>
              <a:t>Kenia</a:t>
            </a:r>
            <a:r>
              <a:rPr lang="en-US" baseline="0" dirty="0"/>
              <a:t>, Croatia, Slovenia, Nepal, Bolivia, Ecuador).</a:t>
            </a:r>
          </a:p>
          <a:p>
            <a:pPr marL="171450" indent="-171450">
              <a:buFontTx/>
              <a:buChar char="•"/>
            </a:pPr>
            <a:r>
              <a:rPr lang="en-US" baseline="0" dirty="0"/>
              <a:t>Manifestation of broader phenomenon: women´s political empowerment: Res. 1325-women reclaiming </a:t>
            </a:r>
            <a:r>
              <a:rPr lang="en-US" baseline="0" dirty="0" err="1"/>
              <a:t>protagonism</a:t>
            </a:r>
            <a:r>
              <a:rPr lang="en-US" baseline="0" dirty="0"/>
              <a:t> in negotiation peace and post-conflict reconstructions; world wide spread of political quotas to enhance women´s participation in legislators (81 countries)---- WOMEN AS NORM CREATORS/WOMEN INHABITING THE PUBLIC SPHERE</a:t>
            </a:r>
          </a:p>
          <a:p>
            <a:pPr marL="171450" indent="-171450">
              <a:buFontTx/>
              <a:buChar char="•"/>
            </a:pPr>
            <a:r>
              <a:rPr lang="en-US" baseline="0" dirty="0" err="1"/>
              <a:t>Womens</a:t>
            </a:r>
            <a:r>
              <a:rPr lang="en-US" baseline="0" dirty="0"/>
              <a:t>´ citizenship and unfinished business: history of citizenship traditionally told in a gender biased way (T.H. Marshall--- sequence of rights: XVIII, civil liberties (property, association, assembly); XIX: political rights, XX social rights) but modern constitutional state grounded on an implicit sexual contract-separate spheres tradition. This sequel is not true for women , inverted path, women were given suffrage at the turn of the century, in between wars or even after second WW. But civil equality required equality in marital/family affairs and this was the last to come. </a:t>
            </a:r>
            <a:r>
              <a:rPr lang="en-US" sz="1200" kern="1200" dirty="0">
                <a:solidFill>
                  <a:schemeClr val="tx1"/>
                </a:solidFill>
                <a:effectLst/>
                <a:latin typeface="+mn-lt"/>
                <a:ea typeface="+mn-ea"/>
                <a:cs typeface="+mn-cs"/>
              </a:rPr>
              <a:t>The decisive steps towards truly equal marriage rights (property, in custodial issues, in family name, in nationality) were taken after 1945, and as a rule not before the 1960s and 1970s, coinciding</a:t>
            </a:r>
            <a:r>
              <a:rPr lang="en-US" sz="1200" kern="1200" baseline="0" dirty="0">
                <a:solidFill>
                  <a:schemeClr val="tx1"/>
                </a:solidFill>
                <a:effectLst/>
                <a:latin typeface="+mn-lt"/>
                <a:ea typeface="+mn-ea"/>
                <a:cs typeface="+mn-cs"/>
              </a:rPr>
              <a:t> with second wave feminism,</a:t>
            </a:r>
            <a:r>
              <a:rPr lang="en-US" sz="1200" kern="1200" dirty="0">
                <a:solidFill>
                  <a:schemeClr val="tx1"/>
                </a:solidFill>
                <a:effectLst/>
                <a:latin typeface="+mn-lt"/>
                <a:ea typeface="+mn-ea"/>
                <a:cs typeface="+mn-cs"/>
              </a:rPr>
              <a:t> marriage and family law being regarded as the paradigmatic domains of traditions. There is nothing Islam-Arabic specific about this: enlightened theoreticians of the liberal state (Rousseau, Hegel, Kant) when crafting modernity talked about humanity in universal terms, but rested their social contract on the basis of a sexual contract (which they saw dictated by women´s distinct nature) affirming the theory of separate spheres, defining the sexes, and allocating to the female, both private and subordinate position. They insisted on the special role of women within the family, where a principle of dominance and hierarchy went unchallenged and secured by requiring the wife’s obedience and subordination to the husband’s ‘right of command’ and by her economic dependence, anchored in the husband’s rights to administer her property and the earnings from her work.</a:t>
            </a:r>
            <a:r>
              <a:rPr lang="en-US" dirty="0">
                <a:effectLst/>
              </a:rPr>
              <a:t> </a:t>
            </a:r>
          </a:p>
          <a:p>
            <a:pPr marL="171450" indent="-171450">
              <a:buFontTx/>
              <a:buChar char="•"/>
            </a:pPr>
            <a:r>
              <a:rPr lang="en-US" baseline="0" dirty="0">
                <a:effectLst/>
              </a:rPr>
              <a:t> Even with second world war human rights revolution and general acceptance of the EQUALITY and NON-DISCRIMINATION ON THE GROUNDS OF SEX principle problem was not solved. (Universal Declaration of HHRR and ICCPR, family as foundational cell of society, equality provision---- but separate but equal/complementarity always an interpretive option, </a:t>
            </a:r>
            <a:r>
              <a:rPr lang="en-US" baseline="0" dirty="0" err="1">
                <a:effectLst/>
              </a:rPr>
              <a:t>eg</a:t>
            </a:r>
            <a:r>
              <a:rPr lang="en-US" baseline="0" dirty="0">
                <a:effectLst/>
              </a:rPr>
              <a:t>. Germany, 50s FCC)</a:t>
            </a:r>
          </a:p>
          <a:p>
            <a:r>
              <a:rPr lang="en-US" baseline="0" dirty="0">
                <a:effectLst/>
              </a:rPr>
              <a:t>CEDAW, challenges that tradition, but only adopted in……, relatively weak in terms of obligation, many ratifications, many reservations (family law/ personal status law). </a:t>
            </a:r>
            <a:r>
              <a:rPr lang="en-US" sz="1200" kern="1200" dirty="0">
                <a:solidFill>
                  <a:schemeClr val="tx1"/>
                </a:solidFill>
                <a:effectLst/>
                <a:latin typeface="+mn-lt"/>
                <a:ea typeface="+mn-ea"/>
                <a:cs typeface="+mn-cs"/>
              </a:rPr>
              <a:t>CEDAW, disestablishment of the separate spheres ideology is key to its whole architecture, its entire philosophy. </a:t>
            </a:r>
          </a:p>
          <a:p>
            <a:r>
              <a:rPr lang="en-US" sz="1200" kern="1200" dirty="0">
                <a:solidFill>
                  <a:schemeClr val="tx1"/>
                </a:solidFill>
                <a:effectLst/>
                <a:latin typeface="+mn-lt"/>
                <a:ea typeface="+mn-ea"/>
                <a:cs typeface="+mn-cs"/>
              </a:rPr>
              <a:t>It is reflected in many provisions:</a:t>
            </a:r>
          </a:p>
          <a:p>
            <a:r>
              <a:rPr lang="en-US" sz="1200" kern="1200" dirty="0">
                <a:solidFill>
                  <a:schemeClr val="tx1"/>
                </a:solidFill>
                <a:effectLst/>
                <a:latin typeface="+mn-lt"/>
                <a:ea typeface="+mn-ea"/>
                <a:cs typeface="+mn-cs"/>
              </a:rPr>
              <a:t>		-Definition of discrimination art 1 which encompasses by private actors and not just state actors</a:t>
            </a:r>
          </a:p>
          <a:p>
            <a:r>
              <a:rPr lang="en-US" sz="1200" kern="1200" dirty="0">
                <a:solidFill>
                  <a:schemeClr val="tx1"/>
                </a:solidFill>
                <a:effectLst/>
                <a:latin typeface="+mn-lt"/>
                <a:ea typeface="+mn-ea"/>
                <a:cs typeface="+mn-cs"/>
              </a:rPr>
              <a:t>		-State´s duties to fight against sex role stereotyping and prejudice (art 5) (inferiority and sex specific roles of women and men including the idea that reproduction and care for children is to be shared)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-Ensuring equality in traditionally conceived public domain (education, employment, political and public life, art. 7, 10 and 11)</a:t>
            </a:r>
          </a:p>
          <a:p>
            <a:r>
              <a:rPr lang="en-US" sz="1200" kern="1200" dirty="0">
                <a:solidFill>
                  <a:schemeClr val="tx1"/>
                </a:solidFill>
                <a:effectLst/>
                <a:latin typeface="+mn-lt"/>
                <a:ea typeface="+mn-ea"/>
                <a:cs typeface="+mn-cs"/>
              </a:rPr>
              <a:t>		-According women a legal capacity in civil matters equal to men (art. 15)</a:t>
            </a:r>
          </a:p>
          <a:p>
            <a:r>
              <a:rPr lang="en-US" sz="1200" kern="1200" dirty="0">
                <a:solidFill>
                  <a:schemeClr val="tx1"/>
                </a:solidFill>
                <a:effectLst/>
                <a:latin typeface="+mn-lt"/>
                <a:ea typeface="+mn-ea"/>
                <a:cs typeface="+mn-cs"/>
              </a:rPr>
              <a:t>		-Egalitarian family (art. 16): same right to enter or leave marriage and same rights and responsibilities </a:t>
            </a:r>
            <a:r>
              <a:rPr lang="en-US" sz="1200" kern="1200" dirty="0" err="1">
                <a:solidFill>
                  <a:schemeClr val="tx1"/>
                </a:solidFill>
                <a:effectLst/>
                <a:latin typeface="+mn-lt"/>
                <a:ea typeface="+mn-ea"/>
                <a:cs typeface="+mn-cs"/>
              </a:rPr>
              <a:t>vis</a:t>
            </a:r>
            <a:r>
              <a:rPr lang="en-US" sz="1200" kern="1200" dirty="0">
                <a:solidFill>
                  <a:schemeClr val="tx1"/>
                </a:solidFill>
                <a:effectLst/>
                <a:latin typeface="+mn-lt"/>
                <a:ea typeface="+mn-ea"/>
                <a:cs typeface="+mn-cs"/>
              </a:rPr>
              <a:t>-a-</a:t>
            </a:r>
            <a:r>
              <a:rPr lang="en-US" sz="1200" kern="1200" dirty="0" err="1">
                <a:solidFill>
                  <a:schemeClr val="tx1"/>
                </a:solidFill>
                <a:effectLst/>
                <a:latin typeface="+mn-lt"/>
                <a:ea typeface="+mn-ea"/>
                <a:cs typeface="+mn-cs"/>
              </a:rPr>
              <a:t>vis</a:t>
            </a:r>
            <a:r>
              <a:rPr lang="en-US" sz="1200" kern="1200" dirty="0">
                <a:solidFill>
                  <a:schemeClr val="tx1"/>
                </a:solidFill>
                <a:effectLst/>
                <a:latin typeface="+mn-lt"/>
                <a:ea typeface="+mn-ea"/>
                <a:cs typeface="+mn-cs"/>
              </a:rPr>
              <a:t> each other and the children during marriage and in its dissolution</a:t>
            </a:r>
          </a:p>
          <a:p>
            <a:r>
              <a:rPr lang="en-US" sz="1200" kern="1200" dirty="0">
                <a:solidFill>
                  <a:schemeClr val="tx1"/>
                </a:solidFill>
                <a:effectLst/>
                <a:latin typeface="+mn-lt"/>
                <a:ea typeface="+mn-ea"/>
                <a:cs typeface="+mn-cs"/>
              </a:rPr>
              <a:t>		</a:t>
            </a:r>
          </a:p>
          <a:p>
            <a:pPr marL="0" indent="0">
              <a:buFontTx/>
              <a:buNone/>
            </a:pPr>
            <a:endParaRPr lang="en-US" baseline="0" dirty="0">
              <a:effectLst/>
            </a:endParaRPr>
          </a:p>
          <a:p>
            <a:pPr marL="171450" indent="-171450">
              <a:buFontTx/>
              <a:buChar char="•"/>
            </a:pPr>
            <a:r>
              <a:rPr lang="en-US" baseline="0" dirty="0">
                <a:effectLst/>
              </a:rPr>
              <a:t>Islamic countries specificity? </a:t>
            </a:r>
            <a:r>
              <a:rPr lang="en-US" baseline="0" dirty="0" err="1">
                <a:effectLst/>
              </a:rPr>
              <a:t>Shar</a:t>
            </a:r>
            <a:r>
              <a:rPr lang="en-US" baseline="0" dirty="0">
                <a:effectLst/>
              </a:rPr>
              <a:t> ´</a:t>
            </a:r>
            <a:r>
              <a:rPr lang="en-US" baseline="0" dirty="0" err="1">
                <a:effectLst/>
              </a:rPr>
              <a:t>ia</a:t>
            </a:r>
            <a:r>
              <a:rPr lang="en-US" baseline="0" dirty="0">
                <a:effectLst/>
              </a:rPr>
              <a:t> Law: source of legislation, which exempts all the family law domain from equality demands.</a:t>
            </a:r>
            <a:endParaRPr lang="en-US" baseline="0" dirty="0"/>
          </a:p>
          <a:p>
            <a:pPr marL="0" indent="0">
              <a:buFontTx/>
              <a:buNone/>
            </a:pPr>
            <a:endParaRPr lang="en-US" baseline="0" dirty="0"/>
          </a:p>
          <a:p>
            <a:pPr marL="171450" indent="-171450">
              <a:buFontTx/>
              <a:buChar char="•"/>
            </a:pPr>
            <a:endParaRPr lang="en-US" baseline="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3</a:t>
            </a:fld>
            <a:endParaRPr lang="en-US"/>
          </a:p>
        </p:txBody>
      </p:sp>
    </p:spTree>
    <p:extLst>
      <p:ext uri="{BB962C8B-B14F-4D97-AF65-F5344CB8AC3E}">
        <p14:creationId xmlns:p14="http://schemas.microsoft.com/office/powerpoint/2010/main" val="322926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*Parity as Opposed to Complementarity</a:t>
            </a:r>
          </a:p>
          <a:p>
            <a:r>
              <a:rPr lang="en-US" dirty="0"/>
              <a:t>ADD</a:t>
            </a:r>
            <a:r>
              <a:rPr lang="en-US" baseline="0" dirty="0"/>
              <a:t> SLIDES---</a:t>
            </a: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5</a:t>
            </a:fld>
            <a:endParaRPr lang="en-US"/>
          </a:p>
        </p:txBody>
      </p:sp>
    </p:spTree>
    <p:extLst>
      <p:ext uri="{BB962C8B-B14F-4D97-AF65-F5344CB8AC3E}">
        <p14:creationId xmlns:p14="http://schemas.microsoft.com/office/powerpoint/2010/main" val="79942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Legislator/Executive/Judiciary:</a:t>
            </a:r>
          </a:p>
          <a:p>
            <a:r>
              <a:rPr lang="en-US" dirty="0"/>
              <a:t>Thus</a:t>
            </a:r>
            <a:r>
              <a:rPr lang="en-US" baseline="0" dirty="0"/>
              <a:t> far most thought given to composition of organs/presence of women, but rules of functioning? (more or less deliberative systems or rules of functioning might be relevant to chose between strong less strong executive, but also regarding forms of deliberation, organization within parliament, for example….. Are there structures that allow to create women cross- partisan caucus/spaces of deliberation)? Leading region: Latin America.</a:t>
            </a:r>
          </a:p>
          <a:p>
            <a:r>
              <a:rPr lang="en-US" baseline="0" dirty="0"/>
              <a:t>*On Federal Structure (think of education, health, criminal law… who has jurisdiction, what implications does it have about likeliness that  funding will be attached, effectiveness in combating certain forms of criminality, </a:t>
            </a:r>
            <a:r>
              <a:rPr lang="en-US" baseline="0" dirty="0" err="1"/>
              <a:t>eg</a:t>
            </a:r>
            <a:r>
              <a:rPr lang="en-US" baseline="0" dirty="0"/>
              <a:t> </a:t>
            </a:r>
            <a:r>
              <a:rPr lang="en-US" baseline="0" dirty="0" err="1"/>
              <a:t>vaw</a:t>
            </a:r>
            <a:r>
              <a:rPr lang="en-US" baseline="0" dirty="0"/>
              <a:t>, but also </a:t>
            </a:r>
            <a:r>
              <a:rPr lang="en-US" baseline="0" dirty="0" err="1"/>
              <a:t>likelyhood</a:t>
            </a:r>
            <a:r>
              <a:rPr lang="en-US" baseline="0" dirty="0"/>
              <a:t> of presence of women on governing bodies, local self-</a:t>
            </a:r>
            <a:r>
              <a:rPr lang="en-US" baseline="0" dirty="0" err="1"/>
              <a:t>gov</a:t>
            </a:r>
            <a:r>
              <a:rPr lang="en-US" baseline="0" dirty="0"/>
              <a:t>/national self-</a:t>
            </a:r>
            <a:r>
              <a:rPr lang="en-US" baseline="0" dirty="0" err="1"/>
              <a:t>gov</a:t>
            </a:r>
            <a:r>
              <a:rPr lang="en-US" baseline="0" dirty="0"/>
              <a:t>?). Vivid debates in US, Australia, Canada.</a:t>
            </a:r>
          </a:p>
          <a:p>
            <a:r>
              <a:rPr lang="en-US" baseline="0" dirty="0"/>
              <a:t>Also on federal debate about regional integration, transfer of state sovereignty (</a:t>
            </a:r>
            <a:r>
              <a:rPr lang="en-US" baseline="0" dirty="0" err="1"/>
              <a:t>eg</a:t>
            </a:r>
            <a:r>
              <a:rPr lang="en-US" baseline="0" dirty="0"/>
              <a:t>. Europe- EU--- leading role in promoting Gender Equality).</a:t>
            </a: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6</a:t>
            </a:fld>
            <a:endParaRPr lang="en-US"/>
          </a:p>
        </p:txBody>
      </p:sp>
    </p:spTree>
    <p:extLst>
      <p:ext uri="{BB962C8B-B14F-4D97-AF65-F5344CB8AC3E}">
        <p14:creationId xmlns:p14="http://schemas.microsoft.com/office/powerpoint/2010/main" val="1167639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Who they bind:</a:t>
            </a:r>
            <a:r>
              <a:rPr lang="en-US" baseline="0" dirty="0"/>
              <a:t> add example of SA equality provision</a:t>
            </a:r>
          </a:p>
          <a:p>
            <a:pPr marL="171450" indent="-171450">
              <a:buFontTx/>
              <a:buChar char="•"/>
            </a:pPr>
            <a:r>
              <a:rPr lang="en-US" baseline="0" dirty="0"/>
              <a:t>Hierarchical ordering: interestingly some CC have creatively expanded minimum welfare considerations (</a:t>
            </a:r>
            <a:r>
              <a:rPr lang="en-US" baseline="0" dirty="0" err="1"/>
              <a:t>eg</a:t>
            </a:r>
            <a:r>
              <a:rPr lang="en-US" baseline="0" dirty="0"/>
              <a:t>. Germany, life with dignity) to overcome effects of the dichotomy.</a:t>
            </a:r>
          </a:p>
          <a:p>
            <a:pPr marL="171450" indent="-171450">
              <a:buFontTx/>
              <a:buChar char="•"/>
            </a:pPr>
            <a:r>
              <a:rPr lang="en-US" baseline="0" dirty="0"/>
              <a:t>Is the list complete: provide examples of reproductive freedom/enabling conditions and of life free of violence.</a:t>
            </a: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7</a:t>
            </a:fld>
            <a:endParaRPr lang="en-US"/>
          </a:p>
        </p:txBody>
      </p:sp>
    </p:spTree>
    <p:extLst>
      <p:ext uri="{BB962C8B-B14F-4D97-AF65-F5344CB8AC3E}">
        <p14:creationId xmlns:p14="http://schemas.microsoft.com/office/powerpoint/2010/main" val="4070019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a:t>
            </a:r>
            <a:r>
              <a:rPr lang="en-US" baseline="0" dirty="0"/>
              <a:t> monist dualist systems: treaty validly ratified becomes automatically valid law or not. </a:t>
            </a:r>
          </a:p>
          <a:p>
            <a:r>
              <a:rPr lang="en-US" baseline="0" dirty="0"/>
              <a:t>Explain normative pyramid: </a:t>
            </a:r>
            <a:r>
              <a:rPr lang="en-US" dirty="0"/>
              <a:t>(</a:t>
            </a:r>
            <a:r>
              <a:rPr lang="en-US" dirty="0" err="1"/>
              <a:t>internat</a:t>
            </a:r>
            <a:r>
              <a:rPr lang="en-US" dirty="0"/>
              <a:t> law: supra-</a:t>
            </a:r>
            <a:r>
              <a:rPr lang="en-US" dirty="0" err="1"/>
              <a:t>const</a:t>
            </a:r>
            <a:r>
              <a:rPr lang="en-US" dirty="0"/>
              <a:t>, interpretive force, same level as const., above legislation, infra-</a:t>
            </a:r>
            <a:r>
              <a:rPr lang="en-US" dirty="0" err="1"/>
              <a:t>legisl</a:t>
            </a:r>
            <a:r>
              <a:rPr lang="en-US" dirty="0"/>
              <a:t>??). Provide</a:t>
            </a:r>
            <a:r>
              <a:rPr lang="en-US" baseline="0" dirty="0"/>
              <a:t> examples:</a:t>
            </a:r>
          </a:p>
          <a:p>
            <a:endParaRPr lang="en-US" baseline="0" dirty="0"/>
          </a:p>
          <a:p>
            <a:r>
              <a:rPr lang="en-US" baseline="0" dirty="0"/>
              <a:t>*Legal Pluralism</a:t>
            </a:r>
          </a:p>
          <a:p>
            <a:r>
              <a:rPr lang="en-US" baseline="0" dirty="0"/>
              <a:t>State and Non-State Law: </a:t>
            </a:r>
            <a:r>
              <a:rPr lang="en-US" baseline="0" dirty="0" err="1"/>
              <a:t>Shar´ia</a:t>
            </a:r>
            <a:r>
              <a:rPr lang="en-US" baseline="0" dirty="0"/>
              <a:t> Law Variation: explain…… different schools of interpretation….. Different bodies in charge of interpreting</a:t>
            </a:r>
          </a:p>
          <a:p>
            <a:r>
              <a:rPr lang="en-US" baseline="0" dirty="0"/>
              <a:t>Provide examples from customary law</a:t>
            </a: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8</a:t>
            </a:fld>
            <a:endParaRPr lang="en-US"/>
          </a:p>
        </p:txBody>
      </p:sp>
    </p:spTree>
    <p:extLst>
      <p:ext uri="{BB962C8B-B14F-4D97-AF65-F5344CB8AC3E}">
        <p14:creationId xmlns:p14="http://schemas.microsoft.com/office/powerpoint/2010/main" val="2779268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*Flexible vs. Rigid: if too rigid</a:t>
            </a:r>
            <a:r>
              <a:rPr lang="en-US" baseline="0" dirty="0"/>
              <a:t> difficult to change, ceilings (ex. quotas 30%), revolutionary break, if too easy no stability</a:t>
            </a:r>
          </a:p>
          <a:p>
            <a:r>
              <a:rPr lang="en-US" baseline="0" dirty="0"/>
              <a:t>*Other Institutions: bring examples of Ombudsman mandates and Equality Commission (Rwanda/SA)</a:t>
            </a:r>
            <a:endParaRPr lang="en-US" dirty="0"/>
          </a:p>
        </p:txBody>
      </p:sp>
      <p:sp>
        <p:nvSpPr>
          <p:cNvPr id="4" name="Slide Number Placeholder 3"/>
          <p:cNvSpPr>
            <a:spLocks noGrp="1"/>
          </p:cNvSpPr>
          <p:nvPr>
            <p:ph type="sldNum" sz="quarter" idx="10"/>
          </p:nvPr>
        </p:nvSpPr>
        <p:spPr/>
        <p:txBody>
          <a:bodyPr/>
          <a:lstStyle/>
          <a:p>
            <a:fld id="{B6178DB4-C265-9346-94FD-C40B7ECFD259}" type="slidenum">
              <a:rPr lang="en-US" smtClean="0"/>
              <a:t>9</a:t>
            </a:fld>
            <a:endParaRPr lang="en-US"/>
          </a:p>
        </p:txBody>
      </p:sp>
    </p:spTree>
    <p:extLst>
      <p:ext uri="{BB962C8B-B14F-4D97-AF65-F5344CB8AC3E}">
        <p14:creationId xmlns:p14="http://schemas.microsoft.com/office/powerpoint/2010/main" val="27762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s-ES_tradnl"/>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s-ES_tradnl"/>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s-ES_tradnl"/>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1/15/19</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s-ES_tradnl"/>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a:p>
        </p:txBody>
      </p:sp>
      <p:sp>
        <p:nvSpPr>
          <p:cNvPr id="3" name="Content Placeholder 2"/>
          <p:cNvSpPr>
            <a:spLocks noGrp="1"/>
          </p:cNvSpPr>
          <p:nvPr>
            <p:ph idx="1"/>
          </p:nvPr>
        </p:nvSpPr>
        <p:spPr/>
        <p:txBody>
          <a:bodyPr/>
          <a:lstStyle>
            <a:lvl5pPr>
              <a:defRPr/>
            </a:lvl5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s-ES_tradnl"/>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s-ES_tradnl"/>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s-ES_tradnl"/>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s-ES_tradnl"/>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s-ES_tradnl"/>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s-ES_tradnl"/>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1/15/19</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s-ES_tradnl"/>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1/15/19</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6" y="2153654"/>
            <a:ext cx="7196328" cy="1708483"/>
          </a:xfrm>
        </p:spPr>
        <p:txBody>
          <a:bodyPr/>
          <a:lstStyle/>
          <a:p>
            <a:r>
              <a:rPr lang="en-US" dirty="0"/>
              <a:t>Engendering Constitutionalism</a:t>
            </a:r>
          </a:p>
        </p:txBody>
      </p:sp>
      <p:sp>
        <p:nvSpPr>
          <p:cNvPr id="3" name="Subtitle 2"/>
          <p:cNvSpPr>
            <a:spLocks noGrp="1"/>
          </p:cNvSpPr>
          <p:nvPr>
            <p:ph type="subTitle" idx="1"/>
          </p:nvPr>
        </p:nvSpPr>
        <p:spPr>
          <a:xfrm>
            <a:off x="493776" y="4331368"/>
            <a:ext cx="7196328" cy="1913984"/>
          </a:xfrm>
        </p:spPr>
        <p:txBody>
          <a:bodyPr/>
          <a:lstStyle/>
          <a:p>
            <a:r>
              <a:rPr lang="en-US" dirty="0"/>
              <a:t>Hong Kong </a:t>
            </a:r>
            <a:r>
              <a:rPr lang="en-US" dirty="0" err="1"/>
              <a:t>Univeristy</a:t>
            </a:r>
            <a:endParaRPr lang="en-US" dirty="0"/>
          </a:p>
          <a:p>
            <a:r>
              <a:rPr lang="en-US" dirty="0"/>
              <a:t>January 2019</a:t>
            </a:r>
          </a:p>
          <a:p>
            <a:endParaRPr lang="en-US" dirty="0"/>
          </a:p>
          <a:p>
            <a:r>
              <a:rPr lang="en-US" dirty="0"/>
              <a:t>Ruth Rubio Marín</a:t>
            </a:r>
          </a:p>
          <a:p>
            <a:r>
              <a:rPr lang="en-US" dirty="0"/>
              <a:t>University of Sevilla, Spain</a:t>
            </a:r>
          </a:p>
          <a:p>
            <a:r>
              <a:rPr lang="en-US" dirty="0" err="1"/>
              <a:t>Ruth.rubio@eui.eu</a:t>
            </a:r>
            <a:endParaRPr lang="en-US" dirty="0"/>
          </a:p>
        </p:txBody>
      </p:sp>
    </p:spTree>
    <p:extLst>
      <p:ext uri="{BB962C8B-B14F-4D97-AF65-F5344CB8AC3E}">
        <p14:creationId xmlns:p14="http://schemas.microsoft.com/office/powerpoint/2010/main" val="1596628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EQUALITY THEORY, RIGHTS, DOCTRINE I</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-Adequate equality equality and antidiscrimination clause/doctrine:</a:t>
            </a:r>
          </a:p>
          <a:p>
            <a:pPr marL="0" indent="0">
              <a:buNone/>
            </a:pPr>
            <a:r>
              <a:rPr lang="en-US" dirty="0"/>
              <a:t>	*domain of application (also private powers, also interspousal)</a:t>
            </a:r>
          </a:p>
          <a:p>
            <a:pPr marL="0" indent="0">
              <a:buNone/>
            </a:pPr>
            <a:r>
              <a:rPr lang="en-US" dirty="0"/>
              <a:t>	*standard of review (rational basis, strict/intermediate scrutiny)</a:t>
            </a:r>
          </a:p>
          <a:p>
            <a:pPr marL="0" indent="0">
              <a:buNone/>
            </a:pPr>
            <a:r>
              <a:rPr lang="en-US" dirty="0"/>
              <a:t>	*</a:t>
            </a:r>
            <a:r>
              <a:rPr lang="en-US" dirty="0" err="1"/>
              <a:t>antisubordination</a:t>
            </a:r>
            <a:r>
              <a:rPr lang="en-US" dirty="0"/>
              <a:t> (and not difference-focus)</a:t>
            </a:r>
          </a:p>
          <a:p>
            <a:pPr marL="0" indent="0">
              <a:buNone/>
            </a:pPr>
            <a:r>
              <a:rPr lang="en-US" dirty="0"/>
              <a:t>	* substantive (versus formal)</a:t>
            </a:r>
          </a:p>
          <a:p>
            <a:pPr marL="0" indent="0">
              <a:buNone/>
            </a:pPr>
            <a:r>
              <a:rPr lang="en-US" dirty="0"/>
              <a:t>	*affirmative action</a:t>
            </a:r>
          </a:p>
          <a:p>
            <a:pPr marL="0" indent="0">
              <a:buNone/>
            </a:pPr>
            <a:r>
              <a:rPr lang="en-US" dirty="0"/>
              <a:t>	</a:t>
            </a:r>
          </a:p>
          <a:p>
            <a:endParaRPr lang="en-US" dirty="0"/>
          </a:p>
        </p:txBody>
      </p:sp>
    </p:spTree>
    <p:extLst>
      <p:ext uri="{BB962C8B-B14F-4D97-AF65-F5344CB8AC3E}">
        <p14:creationId xmlns:p14="http://schemas.microsoft.com/office/powerpoint/2010/main" val="81536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1BD84-9463-7F41-A8E0-80814D4A55D3}"/>
              </a:ext>
            </a:extLst>
          </p:cNvPr>
          <p:cNvSpPr>
            <a:spLocks noGrp="1"/>
          </p:cNvSpPr>
          <p:nvPr>
            <p:ph type="title"/>
          </p:nvPr>
        </p:nvSpPr>
        <p:spPr/>
        <p:txBody>
          <a:bodyPr/>
          <a:lstStyle/>
          <a:p>
            <a:r>
              <a:rPr lang="en-US" dirty="0"/>
              <a:t>EQUALITY THEORY, RIGHTS, DOCTRINE II</a:t>
            </a:r>
            <a:endParaRPr lang="it-IT" dirty="0"/>
          </a:p>
        </p:txBody>
      </p:sp>
      <p:sp>
        <p:nvSpPr>
          <p:cNvPr id="3" name="Content Placeholder 2">
            <a:extLst>
              <a:ext uri="{FF2B5EF4-FFF2-40B4-BE49-F238E27FC236}">
                <a16:creationId xmlns:a16="http://schemas.microsoft.com/office/drawing/2014/main" id="{4395E776-FD12-9647-90F0-91F381FE3FBD}"/>
              </a:ext>
            </a:extLst>
          </p:cNvPr>
          <p:cNvSpPr>
            <a:spLocks noGrp="1"/>
          </p:cNvSpPr>
          <p:nvPr>
            <p:ph idx="1"/>
          </p:nvPr>
        </p:nvSpPr>
        <p:spPr/>
        <p:txBody>
          <a:bodyPr>
            <a:normAutofit fontScale="92500"/>
          </a:bodyPr>
          <a:lstStyle/>
          <a:p>
            <a:pPr marL="0" indent="0">
              <a:buNone/>
            </a:pPr>
            <a:r>
              <a:rPr lang="en-US" dirty="0"/>
              <a:t>*no requirement of intent</a:t>
            </a:r>
          </a:p>
          <a:p>
            <a:pPr marL="0" indent="0">
              <a:buNone/>
            </a:pPr>
            <a:r>
              <a:rPr lang="en-US" dirty="0"/>
              <a:t>*direct/indirect discrimination</a:t>
            </a:r>
          </a:p>
          <a:p>
            <a:pPr marL="0" indent="0">
              <a:buNone/>
            </a:pPr>
            <a:r>
              <a:rPr lang="en-US" dirty="0"/>
              <a:t>*narrow/broad definition of “sex” as antidiscrimination category 	(pregnancy, parental responsibilities) but also sexual 	orientation/gender/sexual identity/expressions</a:t>
            </a:r>
          </a:p>
          <a:p>
            <a:pPr marL="0" indent="0">
              <a:buNone/>
            </a:pPr>
            <a:r>
              <a:rPr lang="en-US" dirty="0"/>
              <a:t>*address intersectionality</a:t>
            </a:r>
          </a:p>
          <a:p>
            <a:pPr marL="0" indent="0">
              <a:buNone/>
            </a:pPr>
            <a:r>
              <a:rPr lang="en-US" dirty="0"/>
              <a:t>*adequate standards of proof (inversion of burden of proof)</a:t>
            </a:r>
          </a:p>
          <a:p>
            <a:endParaRPr lang="it-IT" dirty="0"/>
          </a:p>
        </p:txBody>
      </p:sp>
    </p:spTree>
    <p:extLst>
      <p:ext uri="{BB962C8B-B14F-4D97-AF65-F5344CB8AC3E}">
        <p14:creationId xmlns:p14="http://schemas.microsoft.com/office/powerpoint/2010/main" val="1368181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1389-C21C-614F-95D5-6AF5572A8F83}"/>
              </a:ext>
            </a:extLst>
          </p:cNvPr>
          <p:cNvSpPr>
            <a:spLocks noGrp="1"/>
          </p:cNvSpPr>
          <p:nvPr>
            <p:ph type="title"/>
          </p:nvPr>
        </p:nvSpPr>
        <p:spPr/>
        <p:txBody>
          <a:bodyPr/>
          <a:lstStyle/>
          <a:p>
            <a:r>
              <a:rPr lang="it-IT" dirty="0"/>
              <a:t>SPECIFIC RIGHTS AND DOCTRINES</a:t>
            </a:r>
          </a:p>
        </p:txBody>
      </p:sp>
      <p:sp>
        <p:nvSpPr>
          <p:cNvPr id="3" name="Content Placeholder 2">
            <a:extLst>
              <a:ext uri="{FF2B5EF4-FFF2-40B4-BE49-F238E27FC236}">
                <a16:creationId xmlns:a16="http://schemas.microsoft.com/office/drawing/2014/main" id="{05CDF9E0-0D40-5549-BFD9-034C78B012A8}"/>
              </a:ext>
            </a:extLst>
          </p:cNvPr>
          <p:cNvSpPr>
            <a:spLocks noGrp="1"/>
          </p:cNvSpPr>
          <p:nvPr>
            <p:ph idx="1"/>
          </p:nvPr>
        </p:nvSpPr>
        <p:spPr/>
        <p:txBody>
          <a:bodyPr>
            <a:normAutofit fontScale="85000" lnSpcReduction="20000"/>
          </a:bodyPr>
          <a:lstStyle/>
          <a:p>
            <a:r>
              <a:rPr lang="it-IT" dirty="0" err="1"/>
              <a:t>Freedom</a:t>
            </a:r>
            <a:r>
              <a:rPr lang="it-IT" dirty="0"/>
              <a:t> of </a:t>
            </a:r>
            <a:r>
              <a:rPr lang="it-IT" dirty="0" err="1"/>
              <a:t>Expression</a:t>
            </a:r>
            <a:endParaRPr lang="it-IT" dirty="0"/>
          </a:p>
          <a:p>
            <a:r>
              <a:rPr lang="it-IT" dirty="0"/>
              <a:t>Right to a life free of </a:t>
            </a:r>
            <a:r>
              <a:rPr lang="it-IT" dirty="0" err="1"/>
              <a:t>violence</a:t>
            </a:r>
            <a:r>
              <a:rPr lang="it-IT" dirty="0"/>
              <a:t> (</a:t>
            </a:r>
            <a:r>
              <a:rPr lang="it-IT" dirty="0" err="1"/>
              <a:t>not</a:t>
            </a:r>
            <a:r>
              <a:rPr lang="it-IT" dirty="0"/>
              <a:t> to be </a:t>
            </a:r>
            <a:r>
              <a:rPr lang="it-IT" dirty="0" err="1"/>
              <a:t>subject</a:t>
            </a:r>
            <a:r>
              <a:rPr lang="it-IT" dirty="0"/>
              <a:t> to </a:t>
            </a:r>
            <a:r>
              <a:rPr lang="it-IT" dirty="0" err="1"/>
              <a:t>inhuman</a:t>
            </a:r>
            <a:r>
              <a:rPr lang="it-IT" dirty="0"/>
              <a:t> treatment)</a:t>
            </a:r>
          </a:p>
          <a:p>
            <a:r>
              <a:rPr lang="it-IT" dirty="0" err="1"/>
              <a:t>Reproductive</a:t>
            </a:r>
            <a:r>
              <a:rPr lang="it-IT" dirty="0"/>
              <a:t> </a:t>
            </a:r>
            <a:r>
              <a:rPr lang="it-IT" dirty="0" err="1"/>
              <a:t>autonomy</a:t>
            </a:r>
            <a:endParaRPr lang="it-IT" dirty="0"/>
          </a:p>
          <a:p>
            <a:r>
              <a:rPr lang="it-IT" dirty="0"/>
              <a:t>Privacy</a:t>
            </a:r>
          </a:p>
          <a:p>
            <a:r>
              <a:rPr lang="it-IT" dirty="0"/>
              <a:t>Right to </a:t>
            </a:r>
            <a:r>
              <a:rPr lang="it-IT" dirty="0" err="1"/>
              <a:t>marriage</a:t>
            </a:r>
            <a:endParaRPr lang="it-IT" dirty="0"/>
          </a:p>
          <a:p>
            <a:r>
              <a:rPr lang="it-IT" dirty="0" err="1"/>
              <a:t>Rights</a:t>
            </a:r>
            <a:r>
              <a:rPr lang="it-IT" dirty="0"/>
              <a:t> to </a:t>
            </a:r>
            <a:r>
              <a:rPr lang="it-IT" dirty="0" err="1"/>
              <a:t>motherhood</a:t>
            </a:r>
            <a:r>
              <a:rPr lang="it-IT" dirty="0"/>
              <a:t>/</a:t>
            </a:r>
            <a:r>
              <a:rPr lang="it-IT" dirty="0" err="1"/>
              <a:t>pregnancy</a:t>
            </a:r>
            <a:r>
              <a:rPr lang="it-IT" dirty="0"/>
              <a:t> </a:t>
            </a:r>
            <a:r>
              <a:rPr lang="it-IT" dirty="0" err="1"/>
              <a:t>protections</a:t>
            </a:r>
            <a:endParaRPr lang="it-IT" dirty="0"/>
          </a:p>
          <a:p>
            <a:r>
              <a:rPr lang="it-IT" dirty="0" err="1"/>
              <a:t>Marital</a:t>
            </a:r>
            <a:r>
              <a:rPr lang="it-IT" dirty="0"/>
              <a:t> </a:t>
            </a:r>
            <a:r>
              <a:rPr lang="it-IT" dirty="0" err="1"/>
              <a:t>equality</a:t>
            </a:r>
            <a:endParaRPr lang="it-IT" dirty="0"/>
          </a:p>
          <a:p>
            <a:r>
              <a:rPr lang="it-IT" dirty="0"/>
              <a:t>Social </a:t>
            </a:r>
            <a:r>
              <a:rPr lang="it-IT" dirty="0" err="1"/>
              <a:t>rights</a:t>
            </a:r>
            <a:endParaRPr lang="it-IT" dirty="0"/>
          </a:p>
          <a:p>
            <a:pPr marL="0" indent="0">
              <a:buNone/>
            </a:pPr>
            <a:endParaRPr lang="it-IT" dirty="0"/>
          </a:p>
          <a:p>
            <a:endParaRPr lang="it-IT" dirty="0"/>
          </a:p>
        </p:txBody>
      </p:sp>
    </p:spTree>
    <p:extLst>
      <p:ext uri="{BB962C8B-B14F-4D97-AF65-F5344CB8AC3E}">
        <p14:creationId xmlns:p14="http://schemas.microsoft.com/office/powerpoint/2010/main" val="276641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DA40-B622-6841-8795-FC4AAC81F644}"/>
              </a:ext>
            </a:extLst>
          </p:cNvPr>
          <p:cNvSpPr>
            <a:spLocks noGrp="1"/>
          </p:cNvSpPr>
          <p:nvPr>
            <p:ph type="title"/>
          </p:nvPr>
        </p:nvSpPr>
        <p:spPr/>
        <p:txBody>
          <a:bodyPr/>
          <a:lstStyle/>
          <a:p>
            <a:r>
              <a:rPr lang="it-IT" dirty="0"/>
              <a:t>SPECIFIC RIGHTS AND DOCTRINES</a:t>
            </a:r>
          </a:p>
        </p:txBody>
      </p:sp>
      <p:sp>
        <p:nvSpPr>
          <p:cNvPr id="3" name="Content Placeholder 2">
            <a:extLst>
              <a:ext uri="{FF2B5EF4-FFF2-40B4-BE49-F238E27FC236}">
                <a16:creationId xmlns:a16="http://schemas.microsoft.com/office/drawing/2014/main" id="{39FDF60D-4865-BF48-8FF1-C8560EDDF40C}"/>
              </a:ext>
            </a:extLst>
          </p:cNvPr>
          <p:cNvSpPr>
            <a:spLocks noGrp="1"/>
          </p:cNvSpPr>
          <p:nvPr>
            <p:ph idx="1"/>
          </p:nvPr>
        </p:nvSpPr>
        <p:spPr/>
        <p:txBody>
          <a:bodyPr/>
          <a:lstStyle/>
          <a:p>
            <a:endParaRPr lang="it-IT" dirty="0"/>
          </a:p>
        </p:txBody>
      </p:sp>
    </p:spTree>
    <p:extLst>
      <p:ext uri="{BB962C8B-B14F-4D97-AF65-F5344CB8AC3E}">
        <p14:creationId xmlns:p14="http://schemas.microsoft.com/office/powerpoint/2010/main" val="62015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FF2D4-FB8C-1F4A-86E9-7C5FB9F250FC}"/>
              </a:ext>
            </a:extLst>
          </p:cNvPr>
          <p:cNvSpPr>
            <a:spLocks noGrp="1"/>
          </p:cNvSpPr>
          <p:nvPr>
            <p:ph type="title"/>
          </p:nvPr>
        </p:nvSpPr>
        <p:spPr/>
        <p:txBody>
          <a:bodyPr/>
          <a:lstStyle/>
          <a:p>
            <a:endParaRPr lang="it-IT"/>
          </a:p>
        </p:txBody>
      </p:sp>
      <p:sp>
        <p:nvSpPr>
          <p:cNvPr id="3" name="Content Placeholder 2">
            <a:extLst>
              <a:ext uri="{FF2B5EF4-FFF2-40B4-BE49-F238E27FC236}">
                <a16:creationId xmlns:a16="http://schemas.microsoft.com/office/drawing/2014/main" id="{569089B4-AAF6-5846-93EE-50B1868D14C3}"/>
              </a:ext>
            </a:extLst>
          </p:cNvPr>
          <p:cNvSpPr>
            <a:spLocks noGrp="1"/>
          </p:cNvSpPr>
          <p:nvPr>
            <p:ph idx="1"/>
          </p:nvPr>
        </p:nvSpPr>
        <p:spPr/>
        <p:txBody>
          <a:bodyPr/>
          <a:lstStyle/>
          <a:p>
            <a:r>
              <a:rPr lang="it-IT" dirty="0"/>
              <a:t>WOMEN AND SEXUAL MINORITIES AS NORM CREATORS</a:t>
            </a:r>
          </a:p>
          <a:p>
            <a:r>
              <a:rPr lang="it-IT" dirty="0"/>
              <a:t>CONSTITUTIONAL FUNCTIONS &amp; GENDER ORDER</a:t>
            </a:r>
          </a:p>
          <a:p>
            <a:r>
              <a:rPr lang="it-IT" dirty="0"/>
              <a:t>EQUALITY THEORY/RIGHTS/DOCTRINE</a:t>
            </a:r>
          </a:p>
          <a:p>
            <a:r>
              <a:rPr lang="it-IT" dirty="0"/>
              <a:t>SPECIFIC RIGHTS and DOCTRINES</a:t>
            </a:r>
          </a:p>
        </p:txBody>
      </p:sp>
    </p:spTree>
    <p:extLst>
      <p:ext uri="{BB962C8B-B14F-4D97-AF65-F5344CB8AC3E}">
        <p14:creationId xmlns:p14="http://schemas.microsoft.com/office/powerpoint/2010/main" val="205365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WOMEN AS NORM CREATORS</a:t>
            </a:r>
          </a:p>
        </p:txBody>
      </p:sp>
      <p:sp>
        <p:nvSpPr>
          <p:cNvPr id="3" name="Content Placeholder 2"/>
          <p:cNvSpPr>
            <a:spLocks noGrp="1"/>
          </p:cNvSpPr>
          <p:nvPr>
            <p:ph idx="1"/>
          </p:nvPr>
        </p:nvSpPr>
        <p:spPr/>
        <p:txBody>
          <a:bodyPr>
            <a:normAutofit fontScale="77500" lnSpcReduction="20000"/>
          </a:bodyPr>
          <a:lstStyle/>
          <a:p>
            <a:r>
              <a:rPr lang="en-US" sz="2800" dirty="0"/>
              <a:t>Women and Sexual Minorities as Creators of Constitutional Norms:</a:t>
            </a:r>
          </a:p>
          <a:p>
            <a:pPr lvl="1"/>
            <a:endParaRPr lang="en-US" sz="2800" dirty="0"/>
          </a:p>
          <a:p>
            <a:pPr lvl="3"/>
            <a:r>
              <a:rPr lang="en-US" sz="2800" dirty="0"/>
              <a:t>-Constituent Assembly</a:t>
            </a:r>
          </a:p>
          <a:p>
            <a:pPr lvl="3"/>
            <a:r>
              <a:rPr lang="en-US" sz="2800" dirty="0"/>
              <a:t>-Civil Society Input</a:t>
            </a:r>
          </a:p>
          <a:p>
            <a:pPr lvl="3"/>
            <a:r>
              <a:rPr lang="en-US" sz="2800" dirty="0"/>
              <a:t>-Constitutional Courts</a:t>
            </a:r>
          </a:p>
          <a:p>
            <a:pPr lvl="3"/>
            <a:r>
              <a:rPr lang="en-US" sz="2800" dirty="0"/>
              <a:t>-Constitutional litigants</a:t>
            </a:r>
          </a:p>
          <a:p>
            <a:pPr lvl="5"/>
            <a:r>
              <a:rPr lang="en-US" sz="2800" dirty="0"/>
              <a:t>-powers of the Courts</a:t>
            </a:r>
          </a:p>
          <a:p>
            <a:pPr lvl="5"/>
            <a:r>
              <a:rPr lang="en-US" sz="2800" dirty="0"/>
              <a:t>-standing rules</a:t>
            </a:r>
          </a:p>
          <a:p>
            <a:pPr lvl="5"/>
            <a:r>
              <a:rPr lang="en-US" sz="2800" dirty="0"/>
              <a:t>-strategic litigation &amp; other opportunities structures for civil society engagement (amicus)</a:t>
            </a:r>
          </a:p>
          <a:p>
            <a:pPr marL="1711325" lvl="5" indent="0">
              <a:buNone/>
            </a:pPr>
            <a:endParaRPr lang="en-US" sz="2800" dirty="0"/>
          </a:p>
          <a:p>
            <a:pPr lvl="5"/>
            <a:endParaRPr lang="en-US" sz="2800" dirty="0"/>
          </a:p>
          <a:p>
            <a:pPr marL="2054225" lvl="6" indent="0">
              <a:buNone/>
            </a:pPr>
            <a:endParaRPr lang="en-US" sz="2800" dirty="0"/>
          </a:p>
          <a:p>
            <a:pPr marL="0" indent="0">
              <a:buNone/>
            </a:pPr>
            <a:endParaRPr lang="en-US" sz="28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239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A CONSTITUTION</a:t>
            </a:r>
          </a:p>
        </p:txBody>
      </p:sp>
      <p:sp>
        <p:nvSpPr>
          <p:cNvPr id="3" name="Content Placeholder 2"/>
          <p:cNvSpPr>
            <a:spLocks noGrp="1"/>
          </p:cNvSpPr>
          <p:nvPr>
            <p:ph idx="1"/>
          </p:nvPr>
        </p:nvSpPr>
        <p:spPr/>
        <p:txBody>
          <a:bodyPr>
            <a:normAutofit fontScale="62500" lnSpcReduction="20000"/>
          </a:bodyPr>
          <a:lstStyle/>
          <a:p>
            <a:r>
              <a:rPr lang="en-US" dirty="0"/>
              <a:t>1. Define the Political Identity of a Community</a:t>
            </a:r>
          </a:p>
          <a:p>
            <a:r>
              <a:rPr lang="en-US" dirty="0"/>
              <a:t>2. Organize Structure of Powers	</a:t>
            </a:r>
          </a:p>
          <a:p>
            <a:pPr marL="0" indent="0">
              <a:buNone/>
            </a:pPr>
            <a:r>
              <a:rPr lang="en-US" dirty="0"/>
              <a:t>	</a:t>
            </a:r>
            <a:r>
              <a:rPr lang="en-US" sz="2100" dirty="0"/>
              <a:t>-Legislative, Executive, Judicial Branches</a:t>
            </a:r>
          </a:p>
          <a:p>
            <a:pPr marL="0" indent="0">
              <a:buNone/>
            </a:pPr>
            <a:r>
              <a:rPr lang="en-US" sz="2100" dirty="0"/>
              <a:t>	-Federal Structure </a:t>
            </a:r>
          </a:p>
          <a:p>
            <a:pPr marL="0" indent="0">
              <a:buNone/>
            </a:pPr>
            <a:r>
              <a:rPr lang="en-US" sz="2100" dirty="0"/>
              <a:t>	-Gender equality/</a:t>
            </a:r>
            <a:r>
              <a:rPr lang="en-US" sz="2100" dirty="0" err="1"/>
              <a:t>ffrr</a:t>
            </a:r>
            <a:r>
              <a:rPr lang="en-US" sz="2100" dirty="0"/>
              <a:t> protecting institutions (Ombudsperson/Equality Commissions)</a:t>
            </a:r>
          </a:p>
          <a:p>
            <a:r>
              <a:rPr lang="en-US" dirty="0"/>
              <a:t>3. Define Fundamental Rights</a:t>
            </a:r>
          </a:p>
          <a:p>
            <a:pPr marL="349250" lvl="1" indent="0">
              <a:buNone/>
            </a:pPr>
            <a:r>
              <a:rPr lang="en-US" dirty="0"/>
              <a:t>	</a:t>
            </a:r>
            <a:r>
              <a:rPr lang="en-US" sz="2100" dirty="0"/>
              <a:t>-Spheres of non-interference (negative rights) </a:t>
            </a:r>
          </a:p>
          <a:p>
            <a:pPr marL="349250" lvl="1" indent="0">
              <a:buNone/>
            </a:pPr>
            <a:r>
              <a:rPr lang="en-US" sz="2100" dirty="0"/>
              <a:t>	-Forms of participation (active rights) </a:t>
            </a:r>
          </a:p>
          <a:p>
            <a:pPr marL="349250" lvl="1" indent="0">
              <a:buNone/>
            </a:pPr>
            <a:r>
              <a:rPr lang="en-US" sz="2100" dirty="0"/>
              <a:t>	-Services-enabling conditions by the state (positive rights)</a:t>
            </a:r>
          </a:p>
          <a:p>
            <a:r>
              <a:rPr lang="en-US" dirty="0"/>
              <a:t>4. Define Sources and Hierarchy of Norms</a:t>
            </a:r>
          </a:p>
          <a:p>
            <a:r>
              <a:rPr lang="en-US" dirty="0"/>
              <a:t>5. Guarantee Constitutional Supremacy-Stability</a:t>
            </a:r>
          </a:p>
        </p:txBody>
      </p:sp>
    </p:spTree>
    <p:extLst>
      <p:ext uri="{BB962C8B-B14F-4D97-AF65-F5344CB8AC3E}">
        <p14:creationId xmlns:p14="http://schemas.microsoft.com/office/powerpoint/2010/main" val="367693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ENGENDERING A CONSTITUTION: ENTRY POINTS</a:t>
            </a:r>
          </a:p>
        </p:txBody>
      </p:sp>
      <p:sp>
        <p:nvSpPr>
          <p:cNvPr id="3" name="Content Placeholder 2"/>
          <p:cNvSpPr>
            <a:spLocks noGrp="1"/>
          </p:cNvSpPr>
          <p:nvPr>
            <p:ph idx="1"/>
          </p:nvPr>
        </p:nvSpPr>
        <p:spPr/>
        <p:txBody>
          <a:bodyPr>
            <a:normAutofit/>
          </a:bodyPr>
          <a:lstStyle/>
          <a:p>
            <a:r>
              <a:rPr lang="en-US" dirty="0"/>
              <a:t>1. DEFINE THE POLITICAL IDENTITY</a:t>
            </a:r>
          </a:p>
          <a:p>
            <a:pPr marL="0" indent="0">
              <a:buNone/>
            </a:pPr>
            <a:r>
              <a:rPr lang="en-US" dirty="0"/>
              <a:t>*Non-Sexism/Gender Parity</a:t>
            </a:r>
          </a:p>
          <a:p>
            <a:pPr marL="0" indent="0">
              <a:buNone/>
            </a:pPr>
            <a:r>
              <a:rPr lang="en-US" dirty="0"/>
              <a:t>Examples: art 3 of Croatian C.; art. 1 of French C.; art.  South 1.b (non-sexism as foundational value)</a:t>
            </a:r>
          </a:p>
          <a:p>
            <a:pPr marL="0" indent="0">
              <a:buNone/>
            </a:pPr>
            <a:r>
              <a:rPr lang="en-US" dirty="0"/>
              <a:t>		(non-heteronormativity)</a:t>
            </a:r>
          </a:p>
          <a:p>
            <a:pPr marL="0" indent="0">
              <a:buNone/>
            </a:pPr>
            <a:r>
              <a:rPr lang="en-US" dirty="0"/>
              <a:t>*</a:t>
            </a:r>
            <a:r>
              <a:rPr lang="en-US" dirty="0" err="1"/>
              <a:t>Constitutionl</a:t>
            </a:r>
            <a:r>
              <a:rPr lang="en-US" dirty="0"/>
              <a:t> Language (the universal male)</a:t>
            </a:r>
          </a:p>
        </p:txBody>
      </p:sp>
    </p:spTree>
    <p:extLst>
      <p:ext uri="{BB962C8B-B14F-4D97-AF65-F5344CB8AC3E}">
        <p14:creationId xmlns:p14="http://schemas.microsoft.com/office/powerpoint/2010/main" val="99070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ENTRY POINTS: 2.STRUCTURE OF POWERS </a:t>
            </a:r>
          </a:p>
        </p:txBody>
      </p:sp>
      <p:sp>
        <p:nvSpPr>
          <p:cNvPr id="3" name="Content Placeholder 2"/>
          <p:cNvSpPr>
            <a:spLocks noGrp="1"/>
          </p:cNvSpPr>
          <p:nvPr>
            <p:ph idx="1"/>
          </p:nvPr>
        </p:nvSpPr>
        <p:spPr/>
        <p:txBody>
          <a:bodyPr>
            <a:normAutofit fontScale="77500" lnSpcReduction="20000"/>
          </a:bodyPr>
          <a:lstStyle/>
          <a:p>
            <a:r>
              <a:rPr lang="en-US" u="sng" dirty="0"/>
              <a:t>LEGISLATOR/EXECUTIVE/JUCIDIARY: composition/functioning</a:t>
            </a:r>
          </a:p>
          <a:p>
            <a:pPr marL="0" indent="0">
              <a:buNone/>
            </a:pPr>
            <a:r>
              <a:rPr lang="en-US" dirty="0"/>
              <a:t>-Measures to Ensure Participation of Women in the Legislator (mandatory candidate quotas/reserved seats)</a:t>
            </a:r>
          </a:p>
          <a:p>
            <a:pPr marL="0" indent="0">
              <a:buNone/>
            </a:pPr>
            <a:r>
              <a:rPr lang="en-US" dirty="0"/>
              <a:t>-Essence of Electoral system: proportional representation vs. majority/plurality systems</a:t>
            </a:r>
          </a:p>
          <a:p>
            <a:pPr marL="0" indent="0">
              <a:buNone/>
            </a:pPr>
            <a:r>
              <a:rPr lang="en-US" dirty="0"/>
              <a:t>-Measures to ensure gender parity in other powers</a:t>
            </a:r>
          </a:p>
          <a:p>
            <a:r>
              <a:rPr lang="en-US" u="sng" dirty="0"/>
              <a:t>FEDERAL STRUCTURE </a:t>
            </a:r>
            <a:r>
              <a:rPr lang="en-US" dirty="0"/>
              <a:t>(centralization vs. de-centralization: supra-national, national, sub-national, local)</a:t>
            </a:r>
          </a:p>
          <a:p>
            <a:pPr marL="0" indent="0">
              <a:buNone/>
            </a:pPr>
            <a:r>
              <a:rPr lang="en-US" dirty="0"/>
              <a:t>-Representational, budgetary, regulatory, prioritization implications</a:t>
            </a:r>
          </a:p>
          <a:p>
            <a:pPr marL="0" indent="0">
              <a:buNone/>
            </a:pPr>
            <a:r>
              <a:rPr lang="en-US" dirty="0"/>
              <a:t>	</a:t>
            </a:r>
          </a:p>
        </p:txBody>
      </p:sp>
    </p:spTree>
    <p:extLst>
      <p:ext uri="{BB962C8B-B14F-4D97-AF65-F5344CB8AC3E}">
        <p14:creationId xmlns:p14="http://schemas.microsoft.com/office/powerpoint/2010/main" val="28068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ENTRY POINTS: 3.RIGHTS-CIVIL, POLITICAL, SOCIAL</a:t>
            </a:r>
          </a:p>
        </p:txBody>
      </p:sp>
      <p:sp>
        <p:nvSpPr>
          <p:cNvPr id="3" name="Content Placeholder 2"/>
          <p:cNvSpPr>
            <a:spLocks noGrp="1"/>
          </p:cNvSpPr>
          <p:nvPr>
            <p:ph idx="1"/>
          </p:nvPr>
        </p:nvSpPr>
        <p:spPr/>
        <p:txBody>
          <a:bodyPr>
            <a:normAutofit fontScale="92500" lnSpcReduction="10000"/>
          </a:bodyPr>
          <a:lstStyle/>
          <a:p>
            <a:r>
              <a:rPr lang="en-US" dirty="0"/>
              <a:t>WHO DO THEY BIND?</a:t>
            </a:r>
          </a:p>
          <a:p>
            <a:pPr marL="0" indent="0">
              <a:buNone/>
            </a:pPr>
            <a:r>
              <a:rPr lang="en-US" dirty="0"/>
              <a:t>	(horizontal versus vertical application-state action doctrine)– ex: employment discrimination</a:t>
            </a:r>
          </a:p>
          <a:p>
            <a:r>
              <a:rPr lang="en-US" dirty="0"/>
              <a:t>HIERARCHICAL ORDERING? </a:t>
            </a:r>
          </a:p>
          <a:p>
            <a:pPr marL="685800" lvl="2" indent="0">
              <a:buNone/>
            </a:pPr>
            <a:r>
              <a:rPr lang="en-US" dirty="0"/>
              <a:t>(social rights weaker or of equal strength?)</a:t>
            </a:r>
          </a:p>
          <a:p>
            <a:r>
              <a:rPr lang="en-US" dirty="0"/>
              <a:t>WHAT RIGHTS: IS THE LIST COMPLETE TO ENSURE WOMEN´S AUTONOMY/DIGNITY (ex. reproductive freedom; life free of domestic violence)</a:t>
            </a:r>
          </a:p>
          <a:p>
            <a:r>
              <a:rPr lang="en-US" dirty="0"/>
              <a:t>THEORY ON LIMITS OF RIGHTS (balancing, proportionality, absolute rights)</a:t>
            </a:r>
          </a:p>
          <a:p>
            <a:pPr marL="0" indent="0">
              <a:buNone/>
            </a:pPr>
            <a:endParaRPr lang="en-US" dirty="0"/>
          </a:p>
          <a:p>
            <a:endParaRPr lang="en-US" dirty="0"/>
          </a:p>
        </p:txBody>
      </p:sp>
    </p:spTree>
    <p:extLst>
      <p:ext uri="{BB962C8B-B14F-4D97-AF65-F5344CB8AC3E}">
        <p14:creationId xmlns:p14="http://schemas.microsoft.com/office/powerpoint/2010/main" val="152314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ENTRY POINTS: 4. DEFINE SOURCES AND HIERARCHY OF NORMS</a:t>
            </a:r>
          </a:p>
        </p:txBody>
      </p:sp>
      <p:sp>
        <p:nvSpPr>
          <p:cNvPr id="3" name="Content Placeholder 2"/>
          <p:cNvSpPr>
            <a:spLocks noGrp="1"/>
          </p:cNvSpPr>
          <p:nvPr>
            <p:ph idx="1"/>
          </p:nvPr>
        </p:nvSpPr>
        <p:spPr/>
        <p:txBody>
          <a:bodyPr>
            <a:normAutofit/>
          </a:bodyPr>
          <a:lstStyle/>
          <a:p>
            <a:r>
              <a:rPr lang="en-US" sz="1600" dirty="0"/>
              <a:t>1. RELATIONSHIP BETWEEN CONS.NORMS AND INTERNATIONAL (HHRR) NORMS</a:t>
            </a:r>
          </a:p>
          <a:p>
            <a:pPr marL="0" indent="0">
              <a:buNone/>
            </a:pPr>
            <a:r>
              <a:rPr lang="en-US" sz="1600" dirty="0"/>
              <a:t>	-monist/dualist systems</a:t>
            </a:r>
          </a:p>
          <a:p>
            <a:pPr marL="0" indent="0">
              <a:buNone/>
            </a:pPr>
            <a:r>
              <a:rPr lang="en-US" sz="1600" dirty="0"/>
              <a:t>	-hierarchical ordering</a:t>
            </a:r>
          </a:p>
          <a:p>
            <a:r>
              <a:rPr lang="en-US" sz="1600" dirty="0"/>
              <a:t>2. RELATIONSHIP BETWEEN STATE AND NON-STATE LAW (</a:t>
            </a:r>
            <a:r>
              <a:rPr lang="en-US" sz="1600" dirty="0" err="1"/>
              <a:t>eg.Customary</a:t>
            </a:r>
            <a:r>
              <a:rPr lang="en-US" sz="1600" dirty="0"/>
              <a:t>/Religious Law vs. State Law)</a:t>
            </a:r>
          </a:p>
          <a:p>
            <a:pPr marL="0" indent="0">
              <a:buNone/>
            </a:pPr>
            <a:r>
              <a:rPr lang="en-US" sz="1600" dirty="0"/>
              <a:t>	-hierarchical ordering</a:t>
            </a:r>
          </a:p>
          <a:p>
            <a:pPr marL="0" indent="0">
              <a:buNone/>
            </a:pPr>
            <a:r>
              <a:rPr lang="en-US" sz="1600" dirty="0"/>
              <a:t>	-who interprets non-state law? Who decides in case of conflict?</a:t>
            </a:r>
          </a:p>
          <a:p>
            <a:pPr marL="0" indent="0">
              <a:buNone/>
            </a:pPr>
            <a:r>
              <a:rPr lang="en-US" sz="1600" dirty="0"/>
              <a:t>3.      USE OF COMPARATIVE LAW</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826923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ENTRY POINTS: 5. GUARANTEE CONSTITUTIONAL SUPREMACY/STABILITY/FLUIDITY</a:t>
            </a:r>
          </a:p>
        </p:txBody>
      </p:sp>
      <p:sp>
        <p:nvSpPr>
          <p:cNvPr id="3" name="Content Placeholder 2"/>
          <p:cNvSpPr>
            <a:spLocks noGrp="1"/>
          </p:cNvSpPr>
          <p:nvPr>
            <p:ph idx="1"/>
          </p:nvPr>
        </p:nvSpPr>
        <p:spPr/>
        <p:txBody>
          <a:bodyPr>
            <a:normAutofit/>
          </a:bodyPr>
          <a:lstStyle/>
          <a:p>
            <a:r>
              <a:rPr lang="en-US" dirty="0"/>
              <a:t>1. CONSTITUTIONAL AMENDMENT PROCEDURE (Flexible vs. Rigid C.)</a:t>
            </a:r>
          </a:p>
          <a:p>
            <a:r>
              <a:rPr lang="en-US" dirty="0"/>
              <a:t>2. CONSTITUTIONAL COURT/OTHER COURTS</a:t>
            </a:r>
          </a:p>
          <a:p>
            <a:pPr marL="0" indent="0">
              <a:buNone/>
            </a:pPr>
            <a:r>
              <a:rPr lang="en-US" dirty="0"/>
              <a:t>	-Judicial review of legislation</a:t>
            </a:r>
          </a:p>
          <a:p>
            <a:pPr marL="0" indent="0">
              <a:buNone/>
            </a:pPr>
            <a:r>
              <a:rPr lang="en-US" dirty="0"/>
              <a:t>	-Hermeneutics: originalist/teleological interpretation</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67593591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494</TotalTime>
  <Words>1463</Words>
  <Application>Microsoft Macintosh PowerPoint</Application>
  <PresentationFormat>On-screen Show (4:3)</PresentationFormat>
  <Paragraphs>146</Paragraphs>
  <Slides>13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Book Antiqua</vt:lpstr>
      <vt:lpstr>Calibri</vt:lpstr>
      <vt:lpstr>Wingdings 2</vt:lpstr>
      <vt:lpstr>Habitat</vt:lpstr>
      <vt:lpstr>Engendering Constitutionalism</vt:lpstr>
      <vt:lpstr>PowerPoint Presentation</vt:lpstr>
      <vt:lpstr>WOMEN AS NORM CREATORS</vt:lpstr>
      <vt:lpstr>FUNCTIONS OF A CONSTITUTION</vt:lpstr>
      <vt:lpstr>ENGENDERING A CONSTITUTION: ENTRY POINTS</vt:lpstr>
      <vt:lpstr>ENTRY POINTS: 2.STRUCTURE OF POWERS </vt:lpstr>
      <vt:lpstr>ENTRY POINTS: 3.RIGHTS-CIVIL, POLITICAL, SOCIAL</vt:lpstr>
      <vt:lpstr>ENTRY POINTS: 4. DEFINE SOURCES AND HIERARCHY OF NORMS</vt:lpstr>
      <vt:lpstr>ENTRY POINTS: 5. GUARANTEE CONSTITUTIONAL SUPREMACY/STABILITY/FLUIDITY</vt:lpstr>
      <vt:lpstr>EQUALITY THEORY, RIGHTS, DOCTRINE I</vt:lpstr>
      <vt:lpstr>EQUALITY THEORY, RIGHTS, DOCTRINE II</vt:lpstr>
      <vt:lpstr>SPECIFIC RIGHTS AND DOCTRINES</vt:lpstr>
      <vt:lpstr>SPECIFIC RIGHTS AND DOCTRINES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Rubio Marin, Ruth</cp:lastModifiedBy>
  <cp:revision>56</cp:revision>
  <dcterms:created xsi:type="dcterms:W3CDTF">2013-11-27T13:11:58Z</dcterms:created>
  <dcterms:modified xsi:type="dcterms:W3CDTF">2019-01-15T10:56:47Z</dcterms:modified>
</cp:coreProperties>
</file>